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hjlrPx28scYcYMFIy3DfQ64ZSO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61bf2808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61bf2808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61bf2808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061bf2808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61bf2808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061bf2808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61bf2808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061bf2808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61bf2808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061bf2808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6146875" y="2101850"/>
            <a:ext cx="26853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None/>
              <a:defRPr b="1" sz="2100">
                <a:solidFill>
                  <a:srgbClr val="FF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4" name="Google Shape;1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879" y="0"/>
            <a:ext cx="619775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5"/>
          <p:cNvSpPr txBox="1"/>
          <p:nvPr>
            <p:ph idx="1" type="subTitle"/>
          </p:nvPr>
        </p:nvSpPr>
        <p:spPr>
          <a:xfrm>
            <a:off x="5588000" y="3492500"/>
            <a:ext cx="32442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  <a:def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  <a:defRPr sz="2800">
                <a:solidFill>
                  <a:srgbClr val="FF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" name="Google Shape;53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2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  <a:defRPr b="1">
                <a:solidFill>
                  <a:srgbClr val="FF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>
  <p:cSld name="1_Titolo e contenuto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idx="10" type="dt"/>
          </p:nvPr>
        </p:nvSpPr>
        <p:spPr>
          <a:xfrm>
            <a:off x="62136" y="489019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2375756" y="4890195"/>
            <a:ext cx="43924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olo e contenuto">
  <p:cSld name="2_Titolo e contenuto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/>
          <p:nvPr>
            <p:ph idx="10" type="dt"/>
          </p:nvPr>
        </p:nvSpPr>
        <p:spPr>
          <a:xfrm>
            <a:off x="62136" y="489019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20"/>
          <p:cNvSpPr txBox="1"/>
          <p:nvPr>
            <p:ph idx="11" type="ftr"/>
          </p:nvPr>
        </p:nvSpPr>
        <p:spPr>
          <a:xfrm>
            <a:off x="2375756" y="4890195"/>
            <a:ext cx="43924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" name="Google Shape;3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gif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  <a:defRPr b="1" i="0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9" name="Google Shape;9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14895" y="4663225"/>
            <a:ext cx="709879" cy="23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4"/>
          <p:cNvPicPr preferRelativeResize="0"/>
          <p:nvPr/>
        </p:nvPicPr>
        <p:blipFill rotWithShape="1">
          <a:blip r:embed="rId2">
            <a:alphaModFix/>
          </a:blip>
          <a:srcRect b="60249" l="77778" r="8471" t="24935"/>
          <a:stretch/>
        </p:blipFill>
        <p:spPr>
          <a:xfrm>
            <a:off x="7101752" y="445025"/>
            <a:ext cx="2042246" cy="123772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4.gif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>
            <p:ph type="ctrTitle"/>
          </p:nvPr>
        </p:nvSpPr>
        <p:spPr>
          <a:xfrm>
            <a:off x="5607050" y="2571750"/>
            <a:ext cx="32442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latin typeface="Lato"/>
                <a:ea typeface="Lato"/>
                <a:cs typeface="Lato"/>
                <a:sym typeface="Lato"/>
              </a:rPr>
              <a:t>Il cambiamento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latin typeface="Lato"/>
                <a:ea typeface="Lato"/>
                <a:cs typeface="Lato"/>
                <a:sym typeface="Lato"/>
              </a:rPr>
              <a:t>climatico: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latin typeface="Lato"/>
                <a:ea typeface="Lato"/>
                <a:cs typeface="Lato"/>
                <a:sym typeface="Lato"/>
              </a:rPr>
              <a:t>gli scenari per Piacenza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"/>
          <p:cNvSpPr txBox="1"/>
          <p:nvPr>
            <p:ph idx="1" type="subTitle"/>
          </p:nvPr>
        </p:nvSpPr>
        <p:spPr>
          <a:xfrm>
            <a:off x="5607050" y="3676650"/>
            <a:ext cx="32442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5000"/>
              <a:buNone/>
            </a:pPr>
            <a:r>
              <a:rPr lang="it">
                <a:solidFill>
                  <a:schemeClr val="dk1"/>
                </a:solidFill>
              </a:rPr>
              <a:t>Valentina Pavan</a:t>
            </a:r>
            <a:r>
              <a:rPr lang="it"/>
              <a:t> |  </a:t>
            </a:r>
            <a:r>
              <a:rPr lang="it">
                <a:solidFill>
                  <a:schemeClr val="dk1"/>
                </a:solidFill>
              </a:rPr>
              <a:t>Osservatorio Clima </a:t>
            </a:r>
            <a:endParaRPr>
              <a:solidFill>
                <a:schemeClr val="dk1"/>
              </a:solidFill>
            </a:endParaRPr>
          </a:p>
          <a:p>
            <a:pPr indent="-34290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5000"/>
              <a:buNone/>
            </a:pPr>
            <a:r>
              <a:rPr lang="it">
                <a:solidFill>
                  <a:schemeClr val="dk1"/>
                </a:solidFill>
              </a:rPr>
              <a:t>Arpae-Simc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1" name="Google Shape;7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8348" y="4381349"/>
            <a:ext cx="733528" cy="7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/>
        </p:nvSpPr>
        <p:spPr>
          <a:xfrm>
            <a:off x="457199" y="11430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PRECIPITAZIONI - TREND STAGIONALI</a:t>
            </a:r>
            <a:endParaRPr b="1" i="0" sz="2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401" y="2964693"/>
            <a:ext cx="3672835" cy="185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01" y="1105876"/>
            <a:ext cx="3672835" cy="185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5381" y="1105750"/>
            <a:ext cx="3672835" cy="185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2237" y="2965185"/>
            <a:ext cx="3672835" cy="185847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/>
          <p:nvPr/>
        </p:nvSpPr>
        <p:spPr>
          <a:xfrm>
            <a:off x="2427952" y="923976"/>
            <a:ext cx="10686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it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Inverno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0"/>
          <p:cNvSpPr txBox="1"/>
          <p:nvPr/>
        </p:nvSpPr>
        <p:spPr>
          <a:xfrm>
            <a:off x="2520800" y="2886550"/>
            <a:ext cx="8829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it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0"/>
          <p:cNvSpPr txBox="1"/>
          <p:nvPr/>
        </p:nvSpPr>
        <p:spPr>
          <a:xfrm>
            <a:off x="5814529" y="923901"/>
            <a:ext cx="14925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it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Primavera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0"/>
          <p:cNvSpPr txBox="1"/>
          <p:nvPr/>
        </p:nvSpPr>
        <p:spPr>
          <a:xfrm>
            <a:off x="5919226" y="2783947"/>
            <a:ext cx="13875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it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Autunno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3893" y="4823650"/>
            <a:ext cx="2551483" cy="2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5375" y="4823638"/>
            <a:ext cx="2042425" cy="2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061bf28082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1875"/>
            <a:ext cx="8559800" cy="40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061bf28082_0_43"/>
          <p:cNvSpPr txBox="1"/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PRECIPITAZIONI - CENTRO NORD ITALIA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2061bf28082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8200"/>
            <a:ext cx="8839199" cy="417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061bf28082_0_47"/>
          <p:cNvSpPr txBox="1"/>
          <p:nvPr>
            <p:ph idx="4294967295" type="title"/>
          </p:nvPr>
        </p:nvSpPr>
        <p:spPr>
          <a:xfrm>
            <a:off x="457200" y="114300"/>
            <a:ext cx="8229600" cy="7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PRECIPITAZIONI - CENTRO </a:t>
            </a:r>
            <a:r>
              <a:rPr lang="it"/>
              <a:t>NORD ITALIA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2061bf28082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025" y="1810548"/>
            <a:ext cx="5040000" cy="278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061bf28082_0_36"/>
          <p:cNvSpPr txBox="1"/>
          <p:nvPr>
            <p:ph idx="4294967295"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it"/>
              <a:t>BilancioIdroClimatico annuo</a:t>
            </a:r>
            <a:endParaRPr/>
          </a:p>
        </p:txBody>
      </p:sp>
      <p:sp>
        <p:nvSpPr>
          <p:cNvPr id="174" name="Google Shape;174;g2061bf28082_0_36"/>
          <p:cNvSpPr txBox="1"/>
          <p:nvPr/>
        </p:nvSpPr>
        <p:spPr>
          <a:xfrm>
            <a:off x="1562028" y="1287350"/>
            <a:ext cx="50400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BIC = precipitazione - Evapotraspirazione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</a:pPr>
            <a:r>
              <a:rPr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1961-1990 vs 1991-2020 (mm)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2" title="Gra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0" y="865325"/>
            <a:ext cx="6788151" cy="4193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it"/>
              <a:t>BilancioIdroClimatico annuo</a:t>
            </a:r>
            <a:endParaRPr/>
          </a:p>
        </p:txBody>
      </p:sp>
      <p:sp>
        <p:nvSpPr>
          <p:cNvPr id="181" name="Google Shape;181;p12"/>
          <p:cNvSpPr txBox="1"/>
          <p:nvPr/>
        </p:nvSpPr>
        <p:spPr>
          <a:xfrm>
            <a:off x="3193915" y="1258110"/>
            <a:ext cx="380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BIC = precipitazione - Evapotraspirazione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2"/>
          <p:cNvSpPr/>
          <p:nvPr/>
        </p:nvSpPr>
        <p:spPr>
          <a:xfrm rot="-1910810">
            <a:off x="4977956" y="3735062"/>
            <a:ext cx="597555" cy="2931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2003</a:t>
            </a:r>
            <a:endParaRPr b="0" i="0" sz="1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2"/>
          <p:cNvSpPr/>
          <p:nvPr/>
        </p:nvSpPr>
        <p:spPr>
          <a:xfrm rot="-1910810">
            <a:off x="5340964" y="3906918"/>
            <a:ext cx="597555" cy="2931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2007</a:t>
            </a:r>
            <a:endParaRPr b="0" i="0" sz="1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2"/>
          <p:cNvSpPr/>
          <p:nvPr/>
        </p:nvSpPr>
        <p:spPr>
          <a:xfrm rot="-1910810">
            <a:off x="5728836" y="3354525"/>
            <a:ext cx="597555" cy="2931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  <a:endParaRPr b="0" i="0" sz="1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2"/>
          <p:cNvSpPr/>
          <p:nvPr/>
        </p:nvSpPr>
        <p:spPr>
          <a:xfrm rot="-1910810">
            <a:off x="6298941" y="3945513"/>
            <a:ext cx="597555" cy="2931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b="0" i="0" sz="1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it">
                <a:solidFill>
                  <a:schemeClr val="dk1"/>
                </a:solidFill>
              </a:rPr>
              <a:t>Proiezioni climatiche future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1" name="Google Shape;191;p7"/>
          <p:cNvPicPr preferRelativeResize="0"/>
          <p:nvPr/>
        </p:nvPicPr>
        <p:blipFill rotWithShape="1">
          <a:blip r:embed="rId3">
            <a:alphaModFix/>
          </a:blip>
          <a:srcRect b="9064" l="0" r="33174" t="16170"/>
          <a:stretch/>
        </p:blipFill>
        <p:spPr>
          <a:xfrm>
            <a:off x="4077970" y="1060315"/>
            <a:ext cx="4575275" cy="287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781" y="1844583"/>
            <a:ext cx="4752528" cy="308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528" y="1412776"/>
            <a:ext cx="3425432" cy="1993870"/>
          </a:xfrm>
          <a:prstGeom prst="rect">
            <a:avLst/>
          </a:prstGeom>
          <a:noFill/>
          <a:ln cap="flat" cmpd="sng" w="9525">
            <a:solidFill>
              <a:srgbClr val="3061B2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94" name="Google Shape;194;p7"/>
          <p:cNvSpPr/>
          <p:nvPr/>
        </p:nvSpPr>
        <p:spPr>
          <a:xfrm>
            <a:off x="323528" y="980728"/>
            <a:ext cx="38194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PAESC:  8 macroaree + 10 centri urbani</a:t>
            </a:r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144515" y="4516611"/>
            <a:ext cx="46179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https://ambiente.regione.emilia-romagna.it/it/cambiamenti-climatici/gli-strumenti/forum-regionale-cambiamenti-climatici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title"/>
          </p:nvPr>
        </p:nvSpPr>
        <p:spPr>
          <a:xfrm>
            <a:off x="311700" y="330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b="1" lang="it">
                <a:solidFill>
                  <a:schemeClr val="dk1"/>
                </a:solidFill>
              </a:rPr>
              <a:t>Proiezioni climatiche future</a:t>
            </a:r>
            <a:endParaRPr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21936" l="32064" r="30917" t="30083"/>
          <a:stretch/>
        </p:blipFill>
        <p:spPr>
          <a:xfrm>
            <a:off x="1511800" y="903150"/>
            <a:ext cx="5581152" cy="40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"/>
              <a:t>Grazie per l’attenzione!</a:t>
            </a:r>
            <a:endParaRPr/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3565975"/>
            <a:ext cx="1515000" cy="145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">
                <a:latin typeface="Arial"/>
                <a:ea typeface="Arial"/>
                <a:cs typeface="Arial"/>
                <a:sym typeface="Arial"/>
              </a:rPr>
              <a:t>COS’E’ L’OSSERVATORIO CLIMA?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it"/>
              <a:t>E’ un </a:t>
            </a:r>
            <a:r>
              <a:rPr lang="it" u="sng"/>
              <a:t>servizio di </a:t>
            </a:r>
            <a:r>
              <a:rPr b="1" lang="it" u="sng"/>
              <a:t>Arp</a:t>
            </a:r>
            <a:r>
              <a:rPr b="1" lang="it" u="sng">
                <a:solidFill>
                  <a:srgbClr val="38761D"/>
                </a:solidFill>
              </a:rPr>
              <a:t>a</a:t>
            </a:r>
            <a:r>
              <a:rPr b="1" lang="it" u="sng">
                <a:solidFill>
                  <a:srgbClr val="FF0000"/>
                </a:solidFill>
              </a:rPr>
              <a:t>e</a:t>
            </a:r>
            <a:r>
              <a:rPr lang="it" u="sng"/>
              <a:t> </a:t>
            </a:r>
            <a:r>
              <a:rPr lang="it"/>
              <a:t>che si occupa di: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descrivere il</a:t>
            </a:r>
            <a:r>
              <a:rPr b="1" lang="it"/>
              <a:t> </a:t>
            </a:r>
            <a:r>
              <a:rPr b="1" lang="it">
                <a:solidFill>
                  <a:srgbClr val="980000"/>
                </a:solidFill>
              </a:rPr>
              <a:t>clima presente e passato</a:t>
            </a:r>
            <a:r>
              <a:rPr lang="it"/>
              <a:t> della regione Emilia-Romagna;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produrre </a:t>
            </a:r>
            <a:r>
              <a:rPr b="1" lang="it">
                <a:solidFill>
                  <a:srgbClr val="980000"/>
                </a:solidFill>
              </a:rPr>
              <a:t>previsioni stagionali </a:t>
            </a:r>
            <a:r>
              <a:rPr b="1" lang="it"/>
              <a:t>e </a:t>
            </a:r>
            <a:r>
              <a:rPr b="1" lang="it">
                <a:solidFill>
                  <a:srgbClr val="980000"/>
                </a:solidFill>
              </a:rPr>
              <a:t>proiezioni climatiche future</a:t>
            </a:r>
            <a:r>
              <a:rPr lang="it"/>
              <a:t> a livello locale;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fornire </a:t>
            </a:r>
            <a:r>
              <a:rPr b="1" lang="it">
                <a:solidFill>
                  <a:srgbClr val="980000"/>
                </a:solidFill>
              </a:rPr>
              <a:t>servizi meteo-climatici</a:t>
            </a:r>
            <a:r>
              <a:rPr b="1" lang="it"/>
              <a:t> </a:t>
            </a:r>
            <a:r>
              <a:rPr lang="it"/>
              <a:t>per valutare gli impatti dei cambiamenti climatici sui sistemi naturali e antropici;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it"/>
              <a:t>partecipare a </a:t>
            </a:r>
            <a:r>
              <a:rPr b="1" lang="it">
                <a:solidFill>
                  <a:srgbClr val="980000"/>
                </a:solidFill>
              </a:rPr>
              <a:t>studi e progetti di ricerca</a:t>
            </a:r>
            <a:r>
              <a:rPr b="1" lang="it"/>
              <a:t> </a:t>
            </a:r>
            <a:r>
              <a:rPr lang="it"/>
              <a:t>sul tema del clima e dei cambiamenti climatici e dei loro impatti.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"/>
              <a:t>LE OSSERVAZIONI</a:t>
            </a:r>
            <a:endParaRPr/>
          </a:p>
        </p:txBody>
      </p:sp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218" y="505838"/>
            <a:ext cx="1867710" cy="206226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/>
        </p:nvSpPr>
        <p:spPr>
          <a:xfrm>
            <a:off x="468455" y="2952244"/>
            <a:ext cx="3533400" cy="16927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PARAMETRI MONITORATI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b="0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temperatura,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b="0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precipitazione, 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b="0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umidità relativa, 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b="0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radiazione 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b="0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vento (intensità e direzione)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b="0" i="0" lang="it" sz="14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livello idrometrico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9905" y="1425328"/>
            <a:ext cx="4837344" cy="272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/>
          <p:nvPr>
            <p:ph type="title"/>
          </p:nvPr>
        </p:nvSpPr>
        <p:spPr>
          <a:xfrm>
            <a:off x="311700" y="662800"/>
            <a:ext cx="712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120">
                <a:latin typeface="Lato"/>
                <a:ea typeface="Lato"/>
                <a:cs typeface="Lato"/>
                <a:sym typeface="Lato"/>
              </a:rPr>
              <a:t>Dataset meteorologico ERG5</a:t>
            </a:r>
            <a:endParaRPr sz="212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" sz="1600">
                <a:latin typeface="Calibri"/>
                <a:ea typeface="Calibri"/>
                <a:cs typeface="Calibri"/>
                <a:sym typeface="Calibri"/>
              </a:rPr>
              <a:t>A partire dai dati orari e giornalieri in telemisura viene prodotta l’analisi operativa in cui il dato è spazializzato su tutta la regione su griglia regolare di 5 km su tutta la regione dal 2001 ad oggi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4"/>
          <p:cNvSpPr txBox="1"/>
          <p:nvPr/>
        </p:nvSpPr>
        <p:spPr>
          <a:xfrm>
            <a:off x="45250" y="1881225"/>
            <a:ext cx="35334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temperatura, 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precipitazione, 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umidità relativa, 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radiazione 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vento (intensità e direzione)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bagnatura fogliare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interpolazione basata su: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modello digitale del terreno (DEM)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frazione urbana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Calibri"/>
              <a:buChar char="●"/>
            </a:pPr>
            <a:r>
              <a:rPr i="0" lang="it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indici topografici</a:t>
            </a:r>
            <a:endParaRPr i="0" sz="1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●"/>
            </a:pPr>
            <a:r>
              <a:rPr i="0" lang="it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classificazione stazioni</a:t>
            </a:r>
            <a:endParaRPr i="0" sz="1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 b="13134" l="0" r="12525" t="6037"/>
          <a:stretch/>
        </p:blipFill>
        <p:spPr>
          <a:xfrm>
            <a:off x="3775050" y="2019302"/>
            <a:ext cx="4368427" cy="22704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 txBox="1"/>
          <p:nvPr>
            <p:ph type="title"/>
          </p:nvPr>
        </p:nvSpPr>
        <p:spPr>
          <a:xfrm>
            <a:off x="0" y="0"/>
            <a:ext cx="9144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333"/>
              <a:buNone/>
            </a:pPr>
            <a:r>
              <a:rPr lang="it" sz="2333">
                <a:latin typeface="Lato"/>
                <a:ea typeface="Lato"/>
                <a:cs typeface="Lato"/>
                <a:sym typeface="Lato"/>
              </a:rPr>
              <a:t>DAI DATI ALLE ANALISI</a:t>
            </a:r>
            <a:endParaRPr sz="2333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5555"/>
              <a:buNone/>
            </a:pPr>
            <a:r>
              <a:t/>
            </a:r>
            <a:endParaRPr b="1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3775050" y="4289775"/>
            <a:ext cx="488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https://dati.arpae.it/dataset/erg5-interpolazione-su-griglia-di-dati-meteo</a:t>
            </a:r>
            <a:endParaRPr b="0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>
            <p:ph type="title"/>
          </p:nvPr>
        </p:nvSpPr>
        <p:spPr>
          <a:xfrm>
            <a:off x="311700" y="567825"/>
            <a:ext cx="687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it" sz="2120"/>
              <a:t>Dataset climatico Eraclito</a:t>
            </a:r>
            <a:endParaRPr sz="2120"/>
          </a:p>
        </p:txBody>
      </p:sp>
      <p:sp>
        <p:nvSpPr>
          <p:cNvPr id="101" name="Google Shape;101;p5"/>
          <p:cNvSpPr txBox="1"/>
          <p:nvPr>
            <p:ph idx="1" type="body"/>
          </p:nvPr>
        </p:nvSpPr>
        <p:spPr>
          <a:xfrm>
            <a:off x="311700" y="11405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Dati climatici giornalieri di </a:t>
            </a:r>
            <a:r>
              <a:rPr b="1" lang="it" sz="1600">
                <a:latin typeface="Lato"/>
                <a:ea typeface="Lato"/>
                <a:cs typeface="Lato"/>
                <a:sym typeface="Lato"/>
              </a:rPr>
              <a:t>precipitazione 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e </a:t>
            </a:r>
            <a:r>
              <a:rPr b="1" lang="it" sz="1600">
                <a:latin typeface="Lato"/>
                <a:ea typeface="Lato"/>
                <a:cs typeface="Lato"/>
                <a:sym typeface="Lato"/>
              </a:rPr>
              <a:t>temperatura massima e minima giornaliere 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per un gruppo di serie climatiche storiche selezionate sono spazializzate su griglia regolare 5 km su tutta la regione dal 1961 ad oggi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94" y="2297163"/>
            <a:ext cx="4071925" cy="227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0349" y="2048652"/>
            <a:ext cx="2876700" cy="184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0" y="4804800"/>
            <a:ext cx="6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https://dati.arpae.it/dataset/erg5-eraclito</a:t>
            </a:r>
            <a:endParaRPr b="0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5"/>
          <p:cNvSpPr txBox="1"/>
          <p:nvPr>
            <p:ph type="title"/>
          </p:nvPr>
        </p:nvSpPr>
        <p:spPr>
          <a:xfrm>
            <a:off x="0" y="0"/>
            <a:ext cx="9144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DAI DATI ALLE ANALISI</a:t>
            </a:r>
            <a:endParaRPr/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5">
            <a:alphaModFix/>
          </a:blip>
          <a:srcRect b="9374" l="0" r="38281" t="18750"/>
          <a:stretch/>
        </p:blipFill>
        <p:spPr>
          <a:xfrm>
            <a:off x="4931922" y="2891516"/>
            <a:ext cx="3119015" cy="2043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/>
        </p:nvSpPr>
        <p:spPr>
          <a:xfrm>
            <a:off x="158824" y="0"/>
            <a:ext cx="8229600" cy="5400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TEMPERATURE MEDIE ANNUE</a:t>
            </a:r>
            <a:endParaRPr b="1" i="0" sz="2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22" y="865161"/>
            <a:ext cx="4636524" cy="317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4422" y="2419225"/>
            <a:ext cx="4636539" cy="25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 txBox="1"/>
          <p:nvPr/>
        </p:nvSpPr>
        <p:spPr>
          <a:xfrm>
            <a:off x="4394500" y="2069425"/>
            <a:ext cx="4636500" cy="34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</a:pPr>
            <a:r>
              <a:rPr b="0" i="0" lang="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Temperatura media annua 1961-1990 vs 1991-20</a:t>
            </a:r>
            <a:r>
              <a:rPr lang="it">
                <a:solidFill>
                  <a:schemeClr val="dk1"/>
                </a:solidFill>
              </a:rPr>
              <a:t>20</a:t>
            </a:r>
            <a:r>
              <a:rPr b="0" i="0" lang="it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(°C)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61bf28082_0_1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TEMPERATURE MINIME E MASSIME ESTIVE</a:t>
            </a:r>
            <a:endParaRPr/>
          </a:p>
        </p:txBody>
      </p:sp>
      <p:pic>
        <p:nvPicPr>
          <p:cNvPr id="120" name="Google Shape;120;g2061bf28082_0_1" title="Grafico"/>
          <p:cNvPicPr preferRelativeResize="0"/>
          <p:nvPr/>
        </p:nvPicPr>
        <p:blipFill rotWithShape="1">
          <a:blip r:embed="rId3">
            <a:alphaModFix/>
          </a:blip>
          <a:srcRect b="0" l="0" r="0" t="10674"/>
          <a:stretch/>
        </p:blipFill>
        <p:spPr>
          <a:xfrm>
            <a:off x="1482263" y="1111250"/>
            <a:ext cx="6179475" cy="341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061bf28082_0_1"/>
          <p:cNvSpPr txBox="1"/>
          <p:nvPr/>
        </p:nvSpPr>
        <p:spPr>
          <a:xfrm>
            <a:off x="2705100" y="1219200"/>
            <a:ext cx="1866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00"/>
                </a:solidFill>
              </a:rPr>
              <a:t>∆</a:t>
            </a:r>
            <a:r>
              <a:rPr b="1" lang="it">
                <a:solidFill>
                  <a:srgbClr val="FF0000"/>
                </a:solidFill>
              </a:rPr>
              <a:t>T</a:t>
            </a:r>
            <a:r>
              <a:rPr b="1" baseline="-25000" lang="it" sz="1900">
                <a:solidFill>
                  <a:srgbClr val="FF0000"/>
                </a:solidFill>
              </a:rPr>
              <a:t>max</a:t>
            </a:r>
            <a:r>
              <a:rPr lang="it" sz="1900">
                <a:solidFill>
                  <a:srgbClr val="FF0000"/>
                </a:solidFill>
              </a:rPr>
              <a:t>=</a:t>
            </a:r>
            <a:r>
              <a:rPr b="1" lang="it" sz="1900">
                <a:solidFill>
                  <a:srgbClr val="FF0000"/>
                </a:solidFill>
              </a:rPr>
              <a:t> </a:t>
            </a:r>
            <a:r>
              <a:rPr b="1" lang="it" sz="1600">
                <a:solidFill>
                  <a:srgbClr val="FF0000"/>
                </a:solidFill>
              </a:rPr>
              <a:t>2,3 °C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accent1"/>
                </a:solidFill>
              </a:rPr>
              <a:t>∆ </a:t>
            </a:r>
            <a:r>
              <a:rPr b="1" lang="it">
                <a:solidFill>
                  <a:schemeClr val="accent1"/>
                </a:solidFill>
              </a:rPr>
              <a:t>T</a:t>
            </a:r>
            <a:r>
              <a:rPr b="1" baseline="-25000" lang="it" sz="1900">
                <a:solidFill>
                  <a:schemeClr val="accent1"/>
                </a:solidFill>
              </a:rPr>
              <a:t>min </a:t>
            </a:r>
            <a:r>
              <a:rPr lang="it" sz="1900">
                <a:solidFill>
                  <a:schemeClr val="accent1"/>
                </a:solidFill>
              </a:rPr>
              <a:t>=</a:t>
            </a:r>
            <a:r>
              <a:rPr b="1" lang="it" sz="1900">
                <a:solidFill>
                  <a:schemeClr val="accent1"/>
                </a:solidFill>
              </a:rPr>
              <a:t> </a:t>
            </a:r>
            <a:r>
              <a:rPr b="1" lang="it" sz="1600">
                <a:solidFill>
                  <a:schemeClr val="accent1"/>
                </a:solidFill>
              </a:rPr>
              <a:t>0,8 °C</a:t>
            </a:r>
            <a:endParaRPr b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61bf28082_0_9"/>
          <p:cNvSpPr txBox="1"/>
          <p:nvPr>
            <p:ph type="title"/>
          </p:nvPr>
        </p:nvSpPr>
        <p:spPr>
          <a:xfrm>
            <a:off x="311700" y="445025"/>
            <a:ext cx="67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TEMPERATURE MASSIME ESTREME ESTIVE</a:t>
            </a:r>
            <a:endParaRPr/>
          </a:p>
        </p:txBody>
      </p:sp>
      <p:pic>
        <p:nvPicPr>
          <p:cNvPr id="127" name="Google Shape;127;g2061bf28082_0_9" title="Gra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1132025"/>
            <a:ext cx="621627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061bf28082_0_9"/>
          <p:cNvPicPr preferRelativeResize="0"/>
          <p:nvPr/>
        </p:nvPicPr>
        <p:blipFill rotWithShape="1">
          <a:blip r:embed="rId4">
            <a:alphaModFix/>
          </a:blip>
          <a:srcRect b="17035" l="15484" r="52848" t="50001"/>
          <a:stretch/>
        </p:blipFill>
        <p:spPr>
          <a:xfrm>
            <a:off x="7226300" y="1389900"/>
            <a:ext cx="1790702" cy="1048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g2061bf28082_0_9"/>
          <p:cNvCxnSpPr/>
          <p:nvPr/>
        </p:nvCxnSpPr>
        <p:spPr>
          <a:xfrm rot="10800000">
            <a:off x="4921250" y="1390500"/>
            <a:ext cx="2590800" cy="20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/>
          <p:nvPr/>
        </p:nvSpPr>
        <p:spPr>
          <a:xfrm>
            <a:off x="4749800" y="266700"/>
            <a:ext cx="4267200" cy="245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"/>
          <p:cNvSpPr txBox="1"/>
          <p:nvPr/>
        </p:nvSpPr>
        <p:spPr>
          <a:xfrm>
            <a:off x="276024" y="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PRECIPITAZIONI MEDIE ANNUE</a:t>
            </a:r>
            <a:endParaRPr b="1" i="0" sz="2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1813" y="795558"/>
            <a:ext cx="3861882" cy="21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9"/>
          <p:cNvSpPr txBox="1"/>
          <p:nvPr/>
        </p:nvSpPr>
        <p:spPr>
          <a:xfrm>
            <a:off x="4907318" y="496345"/>
            <a:ext cx="3876900" cy="2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</a:pPr>
            <a:r>
              <a:rPr b="0" i="0" lang="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Tendenza</a:t>
            </a:r>
            <a:r>
              <a:rPr b="0" i="0" lang="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1961-2015 (mm/y) e significatività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9"/>
          <p:cNvSpPr txBox="1"/>
          <p:nvPr/>
        </p:nvSpPr>
        <p:spPr>
          <a:xfrm>
            <a:off x="276027" y="1312870"/>
            <a:ext cx="4464496" cy="2700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</a:pPr>
            <a:r>
              <a:rPr b="0" i="0" lang="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Precipitazioni annue 1961-1990 vs 1991-20</a:t>
            </a:r>
            <a:r>
              <a:rPr lang="it">
                <a:solidFill>
                  <a:schemeClr val="dk1"/>
                </a:solidFill>
              </a:rPr>
              <a:t>20</a:t>
            </a:r>
            <a:r>
              <a:rPr b="0" i="0" lang="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(mm)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025" y="1582900"/>
            <a:ext cx="4464501" cy="245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8096" y="2934832"/>
            <a:ext cx="3885163" cy="208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